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3" r:id="rId1"/>
  </p:sldMasterIdLst>
  <p:sldIdLst>
    <p:sldId id="256" r:id="rId2"/>
    <p:sldId id="257" r:id="rId3"/>
    <p:sldId id="258" r:id="rId4"/>
    <p:sldId id="259" r:id="rId5"/>
    <p:sldId id="260" r:id="rId6"/>
    <p:sldId id="264" r:id="rId7"/>
    <p:sldId id="265"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94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50B7370-C02E-5F47-AFD4-80130C38F4B6}"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573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0B7370-C02E-5F47-AFD4-80130C38F4B6}"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79A97-62B9-4941-AA64-393589C1EE0C}" type="slidenum">
              <a:rPr lang="en-US" smtClean="0"/>
              <a:t>‹#›</a:t>
            </a:fld>
            <a:endParaRPr lang="en-US"/>
          </a:p>
        </p:txBody>
      </p:sp>
    </p:spTree>
    <p:extLst>
      <p:ext uri="{BB962C8B-B14F-4D97-AF65-F5344CB8AC3E}">
        <p14:creationId xmlns:p14="http://schemas.microsoft.com/office/powerpoint/2010/main" val="1783394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0B7370-C02E-5F47-AFD4-80130C38F4B6}"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79A97-62B9-4941-AA64-393589C1EE0C}"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8195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0B7370-C02E-5F47-AFD4-80130C38F4B6}"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79A97-62B9-4941-AA64-393589C1EE0C}" type="slidenum">
              <a:rPr lang="en-US" smtClean="0"/>
              <a:t>‹#›</a:t>
            </a:fld>
            <a:endParaRPr lang="en-US"/>
          </a:p>
        </p:txBody>
      </p:sp>
    </p:spTree>
    <p:extLst>
      <p:ext uri="{BB962C8B-B14F-4D97-AF65-F5344CB8AC3E}">
        <p14:creationId xmlns:p14="http://schemas.microsoft.com/office/powerpoint/2010/main" val="1123457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0B7370-C02E-5F47-AFD4-80130C38F4B6}"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79A97-62B9-4941-AA64-393589C1EE0C}"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2605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50B7370-C02E-5F47-AFD4-80130C38F4B6}" type="datetimeFigureOut">
              <a:rPr lang="en-US" smtClean="0"/>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979A97-62B9-4941-AA64-393589C1EE0C}" type="slidenum">
              <a:rPr lang="en-US" smtClean="0"/>
              <a:t>‹#›</a:t>
            </a:fld>
            <a:endParaRPr lang="en-US"/>
          </a:p>
        </p:txBody>
      </p:sp>
    </p:spTree>
    <p:extLst>
      <p:ext uri="{BB962C8B-B14F-4D97-AF65-F5344CB8AC3E}">
        <p14:creationId xmlns:p14="http://schemas.microsoft.com/office/powerpoint/2010/main" val="3813204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0B7370-C02E-5F47-AFD4-80130C38F4B6}" type="datetimeFigureOut">
              <a:rPr lang="en-US" smtClean="0"/>
              <a:t>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979A97-62B9-4941-AA64-393589C1EE0C}" type="slidenum">
              <a:rPr lang="en-US" smtClean="0"/>
              <a:t>‹#›</a:t>
            </a:fld>
            <a:endParaRPr lang="en-US"/>
          </a:p>
        </p:txBody>
      </p:sp>
    </p:spTree>
    <p:extLst>
      <p:ext uri="{BB962C8B-B14F-4D97-AF65-F5344CB8AC3E}">
        <p14:creationId xmlns:p14="http://schemas.microsoft.com/office/powerpoint/2010/main" val="1552423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0B7370-C02E-5F47-AFD4-80130C38F4B6}" type="datetimeFigureOut">
              <a:rPr lang="en-US" smtClean="0"/>
              <a:t>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979A97-62B9-4941-AA64-393589C1EE0C}" type="slidenum">
              <a:rPr lang="en-US" smtClean="0"/>
              <a:t>‹#›</a:t>
            </a:fld>
            <a:endParaRPr lang="en-US"/>
          </a:p>
        </p:txBody>
      </p:sp>
    </p:spTree>
    <p:extLst>
      <p:ext uri="{BB962C8B-B14F-4D97-AF65-F5344CB8AC3E}">
        <p14:creationId xmlns:p14="http://schemas.microsoft.com/office/powerpoint/2010/main" val="1896452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0B7370-C02E-5F47-AFD4-80130C38F4B6}" type="datetimeFigureOut">
              <a:rPr lang="en-US" smtClean="0"/>
              <a:t>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979A97-62B9-4941-AA64-393589C1EE0C}" type="slidenum">
              <a:rPr lang="en-US" smtClean="0"/>
              <a:t>‹#›</a:t>
            </a:fld>
            <a:endParaRPr lang="en-US"/>
          </a:p>
        </p:txBody>
      </p:sp>
    </p:spTree>
    <p:extLst>
      <p:ext uri="{BB962C8B-B14F-4D97-AF65-F5344CB8AC3E}">
        <p14:creationId xmlns:p14="http://schemas.microsoft.com/office/powerpoint/2010/main" val="2717574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0B7370-C02E-5F47-AFD4-80130C38F4B6}" type="datetimeFigureOut">
              <a:rPr lang="en-US" smtClean="0"/>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979A97-62B9-4941-AA64-393589C1EE0C}" type="slidenum">
              <a:rPr lang="en-US" smtClean="0"/>
              <a:t>‹#›</a:t>
            </a:fld>
            <a:endParaRPr lang="en-US"/>
          </a:p>
        </p:txBody>
      </p:sp>
    </p:spTree>
    <p:extLst>
      <p:ext uri="{BB962C8B-B14F-4D97-AF65-F5344CB8AC3E}">
        <p14:creationId xmlns:p14="http://schemas.microsoft.com/office/powerpoint/2010/main" val="303740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0B7370-C02E-5F47-AFD4-80130C38F4B6}" type="datetimeFigureOut">
              <a:rPr lang="en-US" smtClean="0"/>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979A97-62B9-4941-AA64-393589C1EE0C}"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0687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50B7370-C02E-5F47-AFD4-80130C38F4B6}" type="datetimeFigureOut">
              <a:rPr lang="en-US" smtClean="0"/>
              <a:t>2/1/2018</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5979A97-62B9-4941-AA64-393589C1EE0C}"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3514322"/>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orestandards.org/ELA-Literacy/RF/3/4/" TargetMode="External"/><Relationship Id="rId2" Type="http://schemas.openxmlformats.org/officeDocument/2006/relationships/hyperlink" Target="http://www.corestandards.org/ELA-Literacy/SL/3/2/" TargetMode="External"/><Relationship Id="rId1" Type="http://schemas.openxmlformats.org/officeDocument/2006/relationships/slideLayout" Target="../slideLayouts/slideLayout2.xml"/><Relationship Id="rId4" Type="http://schemas.openxmlformats.org/officeDocument/2006/relationships/hyperlink" Target="http://www.corestandards.org/ELA-Literacy/W/3/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readingrockets.org/audience/parents" TargetMode="External"/><Relationship Id="rId2" Type="http://schemas.openxmlformats.org/officeDocument/2006/relationships/hyperlink" Target="http://www.getreadytoread.org" TargetMode="External"/><Relationship Id="rId1" Type="http://schemas.openxmlformats.org/officeDocument/2006/relationships/slideLayout" Target="../slideLayouts/slideLayout2.xml"/><Relationship Id="rId4" Type="http://schemas.openxmlformats.org/officeDocument/2006/relationships/hyperlink" Target="http://www.abcya.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2988" y="4504520"/>
            <a:ext cx="5446713" cy="1470025"/>
          </a:xfrm>
        </p:spPr>
        <p:txBody>
          <a:bodyPr/>
          <a:lstStyle/>
          <a:p>
            <a:r>
              <a:rPr lang="en-US" dirty="0" smtClean="0"/>
              <a:t>Presenting a Curriculum Unit</a:t>
            </a:r>
            <a:endParaRPr lang="en-US" dirty="0"/>
          </a:p>
        </p:txBody>
      </p:sp>
      <p:sp>
        <p:nvSpPr>
          <p:cNvPr id="3" name="Subtitle 2"/>
          <p:cNvSpPr>
            <a:spLocks noGrp="1"/>
          </p:cNvSpPr>
          <p:nvPr>
            <p:ph type="subTitle" idx="1"/>
          </p:nvPr>
        </p:nvSpPr>
        <p:spPr>
          <a:xfrm>
            <a:off x="1582115" y="5241547"/>
            <a:ext cx="5974565" cy="1465995"/>
          </a:xfrm>
        </p:spPr>
        <p:txBody>
          <a:bodyPr>
            <a:normAutofit/>
          </a:bodyPr>
          <a:lstStyle/>
          <a:p>
            <a:r>
              <a:rPr lang="en-US" smtClean="0"/>
              <a:t>Aundrea Georgatos</a:t>
            </a:r>
            <a:endParaRPr lang="en-US" dirty="0" smtClean="0"/>
          </a:p>
          <a:p>
            <a:r>
              <a:rPr lang="en-US" dirty="0" smtClean="0"/>
              <a:t>American College of Education</a:t>
            </a:r>
          </a:p>
          <a:p>
            <a:r>
              <a:rPr lang="en-US" dirty="0" smtClean="0"/>
              <a:t>CI5103  Curriculum and Instructional Design for Diversity</a:t>
            </a:r>
          </a:p>
          <a:p>
            <a:r>
              <a:rPr lang="en-US" dirty="0" smtClean="0"/>
              <a:t>February 4, 2018</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Group of Students</a:t>
            </a:r>
            <a:endParaRPr lang="en-US" dirty="0"/>
          </a:p>
        </p:txBody>
      </p:sp>
      <p:sp>
        <p:nvSpPr>
          <p:cNvPr id="3" name="Content Placeholder 2"/>
          <p:cNvSpPr>
            <a:spLocks noGrp="1"/>
          </p:cNvSpPr>
          <p:nvPr>
            <p:ph idx="1"/>
          </p:nvPr>
        </p:nvSpPr>
        <p:spPr/>
        <p:txBody>
          <a:bodyPr>
            <a:normAutofit/>
          </a:bodyPr>
          <a:lstStyle/>
          <a:p>
            <a:r>
              <a:rPr lang="en-US" dirty="0" smtClean="0"/>
              <a:t>This plan intends to meet the requirements and essentia</a:t>
            </a:r>
            <a:r>
              <a:rPr lang="en-US" dirty="0"/>
              <a:t>l</a:t>
            </a:r>
            <a:r>
              <a:rPr lang="en-US" dirty="0" smtClean="0"/>
              <a:t> needs specifically of students from low socio-economic statuses.</a:t>
            </a:r>
          </a:p>
          <a:p>
            <a:r>
              <a:rPr lang="en-US" dirty="0" smtClean="0"/>
              <a:t>These students require both basic and additional support at home in order to expand upon their literacy skills </a:t>
            </a:r>
          </a:p>
          <a:p>
            <a:r>
              <a:rPr lang="en-US" dirty="0" smtClean="0"/>
              <a:t>Research shows that students from low socio-economic homes grow at a slower academic rate compared </a:t>
            </a:r>
            <a:r>
              <a:rPr lang="en-US" dirty="0" smtClean="0"/>
              <a:t>to their peers from different socio-economic backgrounds. </a:t>
            </a:r>
            <a:r>
              <a:rPr lang="en-US" dirty="0" smtClean="0"/>
              <a:t>This is because low socio-economic families usually do not have the financial means to offer their </a:t>
            </a:r>
            <a:r>
              <a:rPr lang="en-US" dirty="0" smtClean="0"/>
              <a:t>children </a:t>
            </a:r>
            <a:r>
              <a:rPr lang="en-US" dirty="0" smtClean="0"/>
              <a:t>adequate academic support (Morgan, </a:t>
            </a:r>
            <a:r>
              <a:rPr lang="en-US" dirty="0" err="1" smtClean="0"/>
              <a:t>Farkas</a:t>
            </a:r>
            <a:r>
              <a:rPr lang="en-US" dirty="0" smtClean="0"/>
              <a:t>, </a:t>
            </a:r>
            <a:r>
              <a:rPr lang="en-US" dirty="0" err="1" smtClean="0"/>
              <a:t>Hillemeier</a:t>
            </a:r>
            <a:r>
              <a:rPr lang="en-US" dirty="0" smtClean="0"/>
              <a:t>, &amp; </a:t>
            </a:r>
            <a:r>
              <a:rPr lang="en-US" dirty="0" err="1" smtClean="0"/>
              <a:t>Maczuga</a:t>
            </a:r>
            <a:r>
              <a:rPr lang="en-US" dirty="0" smtClean="0"/>
              <a:t>, 2009). </a:t>
            </a:r>
          </a:p>
          <a:p>
            <a:r>
              <a:rPr lang="en-US" dirty="0" smtClean="0"/>
              <a:t>A school-to-home addition of the curriculum offers families an abundance resources and </a:t>
            </a:r>
            <a:r>
              <a:rPr lang="en-US" dirty="0" smtClean="0"/>
              <a:t>supplies </a:t>
            </a:r>
            <a:r>
              <a:rPr lang="en-US" dirty="0" smtClean="0"/>
              <a:t>they can utilize within the home.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3 CCS Standards</a:t>
            </a:r>
            <a:endParaRPr lang="en-US" dirty="0"/>
          </a:p>
        </p:txBody>
      </p:sp>
      <p:sp>
        <p:nvSpPr>
          <p:cNvPr id="3" name="Content Placeholder 2"/>
          <p:cNvSpPr>
            <a:spLocks noGrp="1"/>
          </p:cNvSpPr>
          <p:nvPr>
            <p:ph idx="1"/>
          </p:nvPr>
        </p:nvSpPr>
        <p:spPr/>
        <p:txBody>
          <a:bodyPr>
            <a:normAutofit/>
          </a:bodyPr>
          <a:lstStyle/>
          <a:p>
            <a:pPr>
              <a:buNone/>
            </a:pPr>
            <a:r>
              <a:rPr lang="en-US" dirty="0" smtClean="0"/>
              <a:t>1. </a:t>
            </a:r>
            <a:r>
              <a:rPr lang="en-US" dirty="0" smtClean="0">
                <a:hlinkClick r:id="rId2"/>
              </a:rPr>
              <a:t>CCSS.ELA-LITERACY.SL.3.2</a:t>
            </a:r>
            <a:endParaRPr lang="en-US" dirty="0" smtClean="0"/>
          </a:p>
          <a:p>
            <a:pPr>
              <a:buNone/>
            </a:pPr>
            <a:r>
              <a:rPr lang="en-US" dirty="0" smtClean="0"/>
              <a:t>	Determine the main ideas and supporting details of a text read aloud or information presented in diverse media and formats, including visually, quantitatively, and orally.</a:t>
            </a:r>
          </a:p>
          <a:p>
            <a:pPr>
              <a:buNone/>
            </a:pPr>
            <a:r>
              <a:rPr lang="en-US" dirty="0" smtClean="0"/>
              <a:t>2. </a:t>
            </a:r>
            <a:r>
              <a:rPr lang="en-US" dirty="0" smtClean="0">
                <a:hlinkClick r:id="rId3"/>
              </a:rPr>
              <a:t>CCSS.ELA-LITERACY.RF.3.4</a:t>
            </a:r>
            <a:endParaRPr lang="en-US" dirty="0" smtClean="0"/>
          </a:p>
          <a:p>
            <a:pPr>
              <a:buNone/>
            </a:pPr>
            <a:r>
              <a:rPr lang="en-US" dirty="0" smtClean="0"/>
              <a:t>	Read with sufficient accuracy and fluency to support comprehension.</a:t>
            </a:r>
          </a:p>
          <a:p>
            <a:pPr>
              <a:buNone/>
            </a:pPr>
            <a:r>
              <a:rPr lang="en-US" dirty="0" smtClean="0"/>
              <a:t>3. </a:t>
            </a:r>
            <a:r>
              <a:rPr lang="en-US" dirty="0" smtClean="0">
                <a:hlinkClick r:id="rId4"/>
              </a:rPr>
              <a:t>CCSS.ELA-LITERACY.W.3.3</a:t>
            </a:r>
            <a:endParaRPr lang="en-US" dirty="0" smtClean="0"/>
          </a:p>
          <a:p>
            <a:pPr>
              <a:buNone/>
            </a:pPr>
            <a:r>
              <a:rPr lang="en-US" dirty="0" smtClean="0"/>
              <a:t>	Write narratives to develop real or imagined experiences or events using effective technique, descriptive details, and clear event sequences.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pPr>
              <a:buNone/>
            </a:pPr>
            <a:r>
              <a:rPr lang="en-US" dirty="0" smtClean="0"/>
              <a:t>The </a:t>
            </a:r>
            <a:r>
              <a:rPr lang="en-US" dirty="0" smtClean="0"/>
              <a:t>school-to-home addition of this plan is an continuing effort to increase and build upon any given students’ literacy abilities </a:t>
            </a:r>
          </a:p>
          <a:p>
            <a:pPr>
              <a:buNone/>
            </a:pPr>
            <a:r>
              <a:rPr lang="en-US" dirty="0" smtClean="0"/>
              <a:t>These efforts </a:t>
            </a:r>
            <a:r>
              <a:rPr lang="en-US" dirty="0" smtClean="0"/>
              <a:t>can not be </a:t>
            </a:r>
            <a:r>
              <a:rPr lang="en-US" dirty="0" smtClean="0"/>
              <a:t>considered </a:t>
            </a:r>
            <a:r>
              <a:rPr lang="en-US" dirty="0" smtClean="0"/>
              <a:t>ample until </a:t>
            </a:r>
            <a:r>
              <a:rPr lang="en-US" dirty="0" smtClean="0"/>
              <a:t>the student </a:t>
            </a:r>
            <a:r>
              <a:rPr lang="en-US" dirty="0" smtClean="0"/>
              <a:t>is </a:t>
            </a:r>
            <a:r>
              <a:rPr lang="en-US" dirty="0" smtClean="0"/>
              <a:t>reading at </a:t>
            </a:r>
            <a:r>
              <a:rPr lang="en-US" dirty="0" smtClean="0"/>
              <a:t>a level without any support.  </a:t>
            </a:r>
            <a:r>
              <a:rPr lang="en-US" dirty="0" smtClean="0"/>
              <a:t>At the completion of this unit, students should be able to…</a:t>
            </a:r>
          </a:p>
          <a:p>
            <a:pPr>
              <a:buNone/>
            </a:pPr>
            <a:r>
              <a:rPr lang="en-US" b="1" dirty="0" smtClean="0"/>
              <a:t>	Objective 1:</a:t>
            </a:r>
            <a:r>
              <a:rPr lang="en-US" dirty="0" smtClean="0"/>
              <a:t> Identify the main idea and </a:t>
            </a:r>
            <a:r>
              <a:rPr lang="en-US" dirty="0" smtClean="0"/>
              <a:t>supportive </a:t>
            </a:r>
            <a:r>
              <a:rPr lang="en-US" dirty="0" smtClean="0"/>
              <a:t>details in order to review the text.</a:t>
            </a:r>
          </a:p>
          <a:p>
            <a:pPr>
              <a:buNone/>
            </a:pPr>
            <a:r>
              <a:rPr lang="en-US" b="1" dirty="0" smtClean="0"/>
              <a:t>	Objective 2: </a:t>
            </a:r>
            <a:r>
              <a:rPr lang="en-US" dirty="0" smtClean="0"/>
              <a:t>Respond to </a:t>
            </a:r>
            <a:r>
              <a:rPr lang="en-US" dirty="0" smtClean="0"/>
              <a:t>text </a:t>
            </a:r>
            <a:r>
              <a:rPr lang="en-US" dirty="0" smtClean="0"/>
              <a:t>using evidence </a:t>
            </a:r>
            <a:r>
              <a:rPr lang="en-US" dirty="0" smtClean="0"/>
              <a:t>show comprehension skills.</a:t>
            </a:r>
          </a:p>
          <a:p>
            <a:pPr>
              <a:buNone/>
            </a:pPr>
            <a:r>
              <a:rPr lang="en-US" b="1" dirty="0" smtClean="0"/>
              <a:t>	Objective 3: </a:t>
            </a:r>
            <a:r>
              <a:rPr lang="en-US" dirty="0" smtClean="0"/>
              <a:t>Create a writing prompt in </a:t>
            </a:r>
            <a:r>
              <a:rPr lang="en-US" dirty="0" smtClean="0"/>
              <a:t>reply </a:t>
            </a:r>
            <a:r>
              <a:rPr lang="en-US" dirty="0" smtClean="0"/>
              <a:t>to </a:t>
            </a:r>
            <a:r>
              <a:rPr lang="en-US" dirty="0" smtClean="0"/>
              <a:t>text</a:t>
            </a:r>
            <a:r>
              <a:rPr lang="en-US" dirty="0"/>
              <a:t> </a:t>
            </a:r>
            <a:r>
              <a:rPr lang="en-US" dirty="0" smtClean="0"/>
              <a:t>at hand. </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#1</a:t>
            </a:r>
            <a:endParaRPr lang="en-US" dirty="0"/>
          </a:p>
        </p:txBody>
      </p:sp>
      <p:sp>
        <p:nvSpPr>
          <p:cNvPr id="3" name="Content Placeholder 2"/>
          <p:cNvSpPr>
            <a:spLocks noGrp="1"/>
          </p:cNvSpPr>
          <p:nvPr>
            <p:ph idx="1"/>
          </p:nvPr>
        </p:nvSpPr>
        <p:spPr>
          <a:xfrm>
            <a:off x="768096" y="2078393"/>
            <a:ext cx="7290055" cy="4399680"/>
          </a:xfrm>
        </p:spPr>
        <p:txBody>
          <a:bodyPr>
            <a:normAutofit fontScale="92500" lnSpcReduction="20000"/>
          </a:bodyPr>
          <a:lstStyle/>
          <a:p>
            <a:pPr marL="0" indent="0">
              <a:buNone/>
            </a:pPr>
            <a:r>
              <a:rPr lang="en-US" dirty="0" smtClean="0"/>
              <a:t>Weekly reading materials for </a:t>
            </a:r>
            <a:r>
              <a:rPr lang="en-US" dirty="0" smtClean="0"/>
              <a:t>the families </a:t>
            </a:r>
            <a:r>
              <a:rPr lang="en-US" dirty="0" smtClean="0"/>
              <a:t>will be given out on Mondays for parents to </a:t>
            </a:r>
            <a:r>
              <a:rPr lang="en-US" dirty="0" smtClean="0"/>
              <a:t>implement at home. </a:t>
            </a:r>
            <a:endParaRPr lang="en-US" dirty="0" smtClean="0"/>
          </a:p>
          <a:p>
            <a:pPr marL="0" indent="0">
              <a:buNone/>
            </a:pPr>
            <a:r>
              <a:rPr lang="en-US" dirty="0" smtClean="0"/>
              <a:t>This </a:t>
            </a:r>
            <a:r>
              <a:rPr lang="en-US" dirty="0" smtClean="0"/>
              <a:t>means, </a:t>
            </a:r>
            <a:r>
              <a:rPr lang="en-US" dirty="0" smtClean="0"/>
              <a:t>parents are expected to read </a:t>
            </a:r>
            <a:r>
              <a:rPr lang="en-US" dirty="0" smtClean="0"/>
              <a:t>aloud to the </a:t>
            </a:r>
            <a:r>
              <a:rPr lang="en-US" dirty="0" smtClean="0"/>
              <a:t>student as well as have the student read independently. There is a balance.</a:t>
            </a:r>
          </a:p>
          <a:p>
            <a:pPr marL="0" indent="0">
              <a:buNone/>
            </a:pPr>
            <a:r>
              <a:rPr lang="en-US" dirty="0" smtClean="0"/>
              <a:t>Parents and/or </a:t>
            </a:r>
            <a:r>
              <a:rPr lang="en-US" dirty="0" smtClean="0"/>
              <a:t>guardians will make it a point to sporadically to converse about significant ideas </a:t>
            </a:r>
            <a:r>
              <a:rPr lang="en-US" dirty="0" smtClean="0"/>
              <a:t>while </a:t>
            </a:r>
            <a:r>
              <a:rPr lang="en-US" dirty="0" smtClean="0"/>
              <a:t>asking/answering questions to be sure of comprehension. </a:t>
            </a:r>
            <a:r>
              <a:rPr lang="en-US" dirty="0" smtClean="0"/>
              <a:t>The texts students are expected to respond to will vary. They will include both narrative and informational texts. </a:t>
            </a:r>
          </a:p>
          <a:p>
            <a:pPr marL="0" indent="0">
              <a:buNone/>
            </a:pPr>
            <a:r>
              <a:rPr lang="en-US" sz="1500" b="1" dirty="0" smtClean="0"/>
              <a:t>Bloom’s Taxonomy:</a:t>
            </a:r>
          </a:p>
          <a:p>
            <a:pPr lvl="2">
              <a:buNone/>
            </a:pPr>
            <a:r>
              <a:rPr lang="en-US" dirty="0" smtClean="0"/>
              <a:t>Understanding</a:t>
            </a:r>
            <a:endParaRPr lang="en-US" dirty="0" smtClean="0"/>
          </a:p>
          <a:p>
            <a:pPr lvl="2">
              <a:buNone/>
            </a:pPr>
            <a:endParaRPr lang="en-US" dirty="0" smtClean="0"/>
          </a:p>
          <a:p>
            <a:pPr lvl="1">
              <a:buNone/>
            </a:pPr>
            <a:r>
              <a:rPr lang="en-US" b="1" dirty="0" smtClean="0"/>
              <a:t>Resources and Materials:</a:t>
            </a:r>
          </a:p>
          <a:p>
            <a:pPr marL="685800" lvl="2" indent="0">
              <a:buNone/>
            </a:pPr>
            <a:r>
              <a:rPr lang="en-US" dirty="0" smtClean="0"/>
              <a:t>Leveled readers will be sent home as well as reading logs.  Parents will be expected to sign off on 15 minutes of reading per night on account of their child. If the parent is not available, a guardian will suffice. The parent/guardian is then expected to complete a written component on a weekly basis, 4 per month, that assess the students comprehension abilities. </a:t>
            </a:r>
            <a:endParaRPr lang="en-US" b="1" dirty="0" smtClean="0"/>
          </a:p>
          <a:p>
            <a:pPr marL="679450" lvl="2">
              <a:buNone/>
            </a:pPr>
            <a:r>
              <a:rPr lang="en-US" b="1" dirty="0" smtClean="0"/>
              <a:t>Research-Based Methods:</a:t>
            </a:r>
          </a:p>
          <a:p>
            <a:pPr marL="685800" lvl="2" indent="0">
              <a:buNone/>
            </a:pPr>
            <a:r>
              <a:rPr lang="en-US" dirty="0" smtClean="0"/>
              <a:t>Students from socio-economic status must be </a:t>
            </a:r>
            <a:r>
              <a:rPr lang="en-US" dirty="0" smtClean="0"/>
              <a:t>provided with </a:t>
            </a:r>
            <a:r>
              <a:rPr lang="en-US" dirty="0" smtClean="0"/>
              <a:t>texts </a:t>
            </a:r>
            <a:r>
              <a:rPr lang="en-US" dirty="0" smtClean="0"/>
              <a:t>that </a:t>
            </a:r>
            <a:r>
              <a:rPr lang="en-US" dirty="0" smtClean="0"/>
              <a:t>equal to </a:t>
            </a:r>
            <a:r>
              <a:rPr lang="en-US" dirty="0" smtClean="0"/>
              <a:t>their leveled reading and theoretical levels because according to Ivey (2000..</a:t>
            </a:r>
          </a:p>
          <a:p>
            <a:pPr lvl="1"/>
            <a:endParaRPr lang="en-US" dirty="0" smtClean="0"/>
          </a:p>
          <a:p>
            <a:pPr lvl="1"/>
            <a:endParaRPr lang="en-US" dirty="0" smtClean="0"/>
          </a:p>
          <a:p>
            <a:pPr lv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#2</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Students will be exposed The Reading Rockets, Get Ready to Read, and </a:t>
            </a:r>
            <a:r>
              <a:rPr lang="en-US" dirty="0" err="1" smtClean="0"/>
              <a:t>ABCya</a:t>
            </a:r>
            <a:r>
              <a:rPr lang="en-US" dirty="0" smtClean="0"/>
              <a:t> websites. These sites are perfect for downloading materials that can assist a struggling student as well as providing them with engaging games to play. All of these sources make learning fun! If a student does not have access to a computer at home, the school can issue the student a Chromebook if deemed necessary. </a:t>
            </a:r>
          </a:p>
          <a:p>
            <a:pPr lvl="1">
              <a:buNone/>
            </a:pPr>
            <a:endParaRPr lang="en-US" dirty="0" smtClean="0"/>
          </a:p>
          <a:p>
            <a:pPr lvl="1">
              <a:buNone/>
            </a:pPr>
            <a:r>
              <a:rPr lang="en-US" b="1" dirty="0" smtClean="0"/>
              <a:t>Bloom’s Taxonomy:</a:t>
            </a:r>
          </a:p>
          <a:p>
            <a:pPr lvl="2">
              <a:buNone/>
            </a:pPr>
            <a:r>
              <a:rPr lang="en-US" dirty="0" smtClean="0"/>
              <a:t>Applying</a:t>
            </a:r>
          </a:p>
          <a:p>
            <a:pPr lvl="2">
              <a:buNone/>
            </a:pPr>
            <a:endParaRPr lang="en-US" dirty="0" smtClean="0"/>
          </a:p>
          <a:p>
            <a:pPr lvl="1">
              <a:buNone/>
            </a:pPr>
            <a:r>
              <a:rPr lang="en-US" b="1" dirty="0" smtClean="0"/>
              <a:t>Resources and materials:</a:t>
            </a:r>
          </a:p>
          <a:p>
            <a:pPr lvl="2">
              <a:buNone/>
            </a:pPr>
            <a:r>
              <a:rPr lang="en-US" dirty="0" smtClean="0"/>
              <a:t>Computer, tablet, or school-issued laptop to access the following websites:</a:t>
            </a:r>
            <a:endParaRPr lang="en-US" b="1" dirty="0" smtClean="0"/>
          </a:p>
          <a:p>
            <a:pPr lvl="3"/>
            <a:r>
              <a:rPr lang="en-US" u="sng" dirty="0" smtClean="0">
                <a:hlinkClick r:id="rId2"/>
              </a:rPr>
              <a:t>http://www.getreadytoread.org</a:t>
            </a:r>
            <a:endParaRPr lang="en-US" dirty="0" smtClean="0"/>
          </a:p>
          <a:p>
            <a:pPr lvl="3"/>
            <a:r>
              <a:rPr lang="en-US" u="sng" dirty="0" smtClean="0">
                <a:hlinkClick r:id="rId3"/>
              </a:rPr>
              <a:t>http://www.readingrockets.org/audience/parents</a:t>
            </a:r>
            <a:r>
              <a:rPr lang="en-US" dirty="0" smtClean="0"/>
              <a:t> </a:t>
            </a:r>
          </a:p>
          <a:p>
            <a:pPr lvl="3"/>
            <a:r>
              <a:rPr lang="en-US" dirty="0">
                <a:hlinkClick r:id="rId4"/>
              </a:rPr>
              <a:t>http://www.abcya.com</a:t>
            </a:r>
            <a:r>
              <a:rPr lang="en-US" dirty="0" smtClean="0">
                <a:hlinkClick r:id="rId4"/>
              </a:rPr>
              <a:t>/</a:t>
            </a:r>
            <a:endParaRPr lang="en-US" dirty="0" smtClean="0"/>
          </a:p>
          <a:p>
            <a:pPr lvl="3"/>
            <a:endParaRPr lang="en-US" dirty="0" smtClean="0"/>
          </a:p>
          <a:p>
            <a:pPr marL="679450" lvl="2">
              <a:buNone/>
            </a:pPr>
            <a:r>
              <a:rPr lang="en-US" b="1" dirty="0" smtClean="0"/>
              <a:t>Research-Based Methods:</a:t>
            </a:r>
          </a:p>
          <a:p>
            <a:pPr marL="685800" lvl="2" indent="0">
              <a:buNone/>
            </a:pPr>
            <a:r>
              <a:rPr lang="en-US" dirty="0" smtClean="0"/>
              <a:t>Internet or computer-based learning activities make reading more enjoyable and motivate readers to partake in their own process of learning (Park, 2016). </a:t>
            </a:r>
          </a:p>
          <a:p>
            <a:pPr lvl="1"/>
            <a:endParaRPr lang="en-US" dirty="0" smtClean="0"/>
          </a:p>
          <a:p>
            <a:pPr lv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#3</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Nightly, the student sit down and do timed in writing prompt in response to the text he/she read. </a:t>
            </a:r>
          </a:p>
          <a:p>
            <a:pPr marL="0" indent="0">
              <a:buNone/>
            </a:pPr>
            <a:r>
              <a:rPr lang="en-US" dirty="0" smtClean="0"/>
              <a:t>Responses may contain a summaries, or connections they’ve made while including descriptive details</a:t>
            </a:r>
            <a:r>
              <a:rPr lang="en-US" dirty="0"/>
              <a:t> </a:t>
            </a:r>
            <a:r>
              <a:rPr lang="en-US" dirty="0" smtClean="0"/>
              <a:t>to add spice to their writing. </a:t>
            </a:r>
          </a:p>
          <a:p>
            <a:pPr lvl="1">
              <a:buNone/>
            </a:pPr>
            <a:endParaRPr lang="en-US" b="1" dirty="0" smtClean="0"/>
          </a:p>
          <a:p>
            <a:pPr lvl="1">
              <a:buNone/>
            </a:pPr>
            <a:r>
              <a:rPr lang="en-US" b="1" dirty="0" smtClean="0"/>
              <a:t>Bloom’s Taxonomy:</a:t>
            </a:r>
          </a:p>
          <a:p>
            <a:pPr lvl="2">
              <a:buNone/>
            </a:pPr>
            <a:r>
              <a:rPr lang="en-US" dirty="0" smtClean="0"/>
              <a:t>Creating/analyzing</a:t>
            </a:r>
          </a:p>
          <a:p>
            <a:pPr lvl="2">
              <a:buNone/>
            </a:pPr>
            <a:endParaRPr lang="en-US" dirty="0" smtClean="0"/>
          </a:p>
          <a:p>
            <a:pPr lvl="1">
              <a:buNone/>
            </a:pPr>
            <a:r>
              <a:rPr lang="en-US" b="1" dirty="0" smtClean="0"/>
              <a:t>Resources and materials:</a:t>
            </a:r>
          </a:p>
          <a:p>
            <a:pPr marL="685800" lvl="2" indent="0">
              <a:buNone/>
            </a:pPr>
            <a:r>
              <a:rPr lang="en-US" dirty="0" smtClean="0"/>
              <a:t>A </a:t>
            </a:r>
            <a:r>
              <a:rPr lang="en-US" dirty="0" smtClean="0"/>
              <a:t>small sand timer </a:t>
            </a:r>
            <a:r>
              <a:rPr lang="en-US" dirty="0" smtClean="0"/>
              <a:t>will be sent home to </a:t>
            </a:r>
            <a:r>
              <a:rPr lang="en-US" dirty="0" smtClean="0"/>
              <a:t>every </a:t>
            </a:r>
            <a:r>
              <a:rPr lang="en-US" dirty="0" smtClean="0"/>
              <a:t>student</a:t>
            </a:r>
            <a:r>
              <a:rPr lang="en-US" dirty="0" smtClean="0"/>
              <a:t>. This is meant for </a:t>
            </a:r>
            <a:r>
              <a:rPr lang="en-US" dirty="0" smtClean="0"/>
              <a:t>timed practice </a:t>
            </a:r>
            <a:r>
              <a:rPr lang="en-US" dirty="0" smtClean="0"/>
              <a:t>writing </a:t>
            </a:r>
            <a:r>
              <a:rPr lang="en-US" dirty="0" smtClean="0"/>
              <a:t>prompts.  The student will also be given with a notebook for timed writing tasks to respond to texts that they’ve read. Parents may even include a list of questions that they reviewed with their children to assess </a:t>
            </a:r>
            <a:r>
              <a:rPr lang="en-US" dirty="0" smtClean="0"/>
              <a:t>comprehension.</a:t>
            </a:r>
          </a:p>
          <a:p>
            <a:pPr marL="685800" lvl="2" indent="0">
              <a:buNone/>
            </a:pPr>
            <a:endParaRPr lang="en-US" sz="1600" b="1" dirty="0"/>
          </a:p>
          <a:p>
            <a:pPr marL="685800" lvl="2" indent="0">
              <a:buNone/>
            </a:pPr>
            <a:r>
              <a:rPr lang="en-US" sz="1600" b="1" dirty="0" smtClean="0"/>
              <a:t>Research-Based </a:t>
            </a:r>
            <a:r>
              <a:rPr lang="en-US" sz="1600" b="1" dirty="0" smtClean="0"/>
              <a:t>Methods:</a:t>
            </a:r>
          </a:p>
          <a:p>
            <a:pPr marL="685800" lvl="2" indent="0">
              <a:buNone/>
            </a:pPr>
            <a:r>
              <a:rPr lang="en-US" sz="1600" i="1" dirty="0" smtClean="0"/>
              <a:t>Power writing </a:t>
            </a:r>
            <a:r>
              <a:rPr lang="en-US" sz="1600" dirty="0" smtClean="0"/>
              <a:t>is a technique for constructing writing fluency through brief, timed writing tasks (</a:t>
            </a:r>
            <a:r>
              <a:rPr lang="en-US" sz="1600" dirty="0" err="1" smtClean="0"/>
              <a:t>Fearn</a:t>
            </a:r>
            <a:r>
              <a:rPr lang="en-US" sz="1600" dirty="0" smtClean="0"/>
              <a:t> &amp; </a:t>
            </a:r>
            <a:r>
              <a:rPr lang="en-US" sz="1600" dirty="0" err="1" smtClean="0"/>
              <a:t>Farnan</a:t>
            </a:r>
            <a:r>
              <a:rPr lang="en-US" sz="1600" dirty="0" smtClean="0"/>
              <a:t>, 2001). </a:t>
            </a:r>
          </a:p>
          <a:p>
            <a:pPr lvl="1"/>
            <a:endParaRPr lang="en-US" dirty="0" smtClean="0"/>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792162" y="1452283"/>
            <a:ext cx="7570787" cy="4598894"/>
          </a:xfrm>
        </p:spPr>
        <p:txBody>
          <a:bodyPr>
            <a:normAutofit/>
          </a:bodyPr>
          <a:lstStyle/>
          <a:p>
            <a:pPr>
              <a:buNone/>
            </a:pPr>
            <a:endParaRPr lang="en-US" dirty="0" smtClean="0"/>
          </a:p>
          <a:p>
            <a:r>
              <a:rPr lang="en-US" dirty="0" err="1" smtClean="0"/>
              <a:t>Fearn</a:t>
            </a:r>
            <a:r>
              <a:rPr lang="en-US" dirty="0" smtClean="0"/>
              <a:t>, L., &amp; </a:t>
            </a:r>
            <a:r>
              <a:rPr lang="en-US" dirty="0" err="1" smtClean="0"/>
              <a:t>Farnan</a:t>
            </a:r>
            <a:r>
              <a:rPr lang="en-US" dirty="0" smtClean="0"/>
              <a:t>, N. (2001). </a:t>
            </a:r>
            <a:r>
              <a:rPr lang="en-US" i="1" dirty="0" smtClean="0"/>
              <a:t>Interactions: Teaching writing and the language arts. </a:t>
            </a:r>
            <a:r>
              <a:rPr lang="en-US" dirty="0" smtClean="0"/>
              <a:t>Boston, MA: Houghton Mifflin. </a:t>
            </a:r>
          </a:p>
          <a:p>
            <a:r>
              <a:rPr lang="en-US" dirty="0" smtClean="0"/>
              <a:t>Ivey, G. (2000). Redesigning reading instruction. </a:t>
            </a:r>
            <a:r>
              <a:rPr lang="en-US" i="1" dirty="0" smtClean="0"/>
              <a:t>Educational Leadership, 58(1), </a:t>
            </a:r>
            <a:r>
              <a:rPr lang="en-US" dirty="0" smtClean="0"/>
              <a:t>42-45. </a:t>
            </a:r>
          </a:p>
          <a:p>
            <a:r>
              <a:rPr lang="en-US" dirty="0" smtClean="0"/>
              <a:t>Morgan, P. L., </a:t>
            </a:r>
            <a:r>
              <a:rPr lang="en-US" dirty="0" err="1" smtClean="0"/>
              <a:t>Farkas</a:t>
            </a:r>
            <a:r>
              <a:rPr lang="en-US" dirty="0" smtClean="0"/>
              <a:t>, G., </a:t>
            </a:r>
            <a:r>
              <a:rPr lang="en-US" dirty="0" err="1" smtClean="0"/>
              <a:t>Hillemeier</a:t>
            </a:r>
            <a:r>
              <a:rPr lang="en-US" dirty="0" smtClean="0"/>
              <a:t>, M. M., &amp; </a:t>
            </a:r>
            <a:r>
              <a:rPr lang="en-US" dirty="0" err="1" smtClean="0"/>
              <a:t>Maczuga</a:t>
            </a:r>
            <a:r>
              <a:rPr lang="en-US" dirty="0" smtClean="0"/>
              <a:t>, S. (2009). Risk factors for learning-related behavior problems at 24 months of age: Population-based estimates. </a:t>
            </a:r>
            <a:r>
              <a:rPr lang="en-US" i="1" dirty="0" smtClean="0"/>
              <a:t>Journal of Abnormal Child Psychology, 37</a:t>
            </a:r>
            <a:r>
              <a:rPr lang="en-US" dirty="0" smtClean="0"/>
              <a:t>, 401-413.</a:t>
            </a:r>
          </a:p>
          <a:p>
            <a:r>
              <a:rPr lang="en-US" dirty="0" smtClean="0"/>
              <a:t>Park, H., &amp; Kim, D, (2016). English language learners' strategies for reading computer-based texts at home and in school. </a:t>
            </a:r>
            <a:r>
              <a:rPr lang="en-US" i="1" dirty="0" smtClean="0"/>
              <a:t>CALICO Journal</a:t>
            </a:r>
            <a:r>
              <a:rPr lang="en-US" dirty="0" smtClean="0"/>
              <a:t>, </a:t>
            </a:r>
            <a:r>
              <a:rPr lang="en-US" i="1" dirty="0" smtClean="0"/>
              <a:t>33</a:t>
            </a:r>
            <a:r>
              <a:rPr lang="en-US" dirty="0" smtClean="0"/>
              <a:t>(3), 380-409. doi:10.1558/cj.v33i3.26552</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1360</TotalTime>
  <Words>799</Words>
  <Application>Microsoft Office PowerPoint</Application>
  <PresentationFormat>On-screen Show (4:3)</PresentationFormat>
  <Paragraphs>67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Tw Cen MT</vt:lpstr>
      <vt:lpstr>Tw Cen MT Condensed</vt:lpstr>
      <vt:lpstr>Wingdings 3</vt:lpstr>
      <vt:lpstr>Integral</vt:lpstr>
      <vt:lpstr>Presenting a Curriculum Unit</vt:lpstr>
      <vt:lpstr>Target Group of Students</vt:lpstr>
      <vt:lpstr>Grade 3 CCS Standards</vt:lpstr>
      <vt:lpstr>Objectives</vt:lpstr>
      <vt:lpstr>Activity #1</vt:lpstr>
      <vt:lpstr>Activity #2</vt:lpstr>
      <vt:lpstr>Activity #3</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Presenting a Curriculum Unit</dc:title>
  <dc:creator>Jaclyn Hohnecker</dc:creator>
  <cp:lastModifiedBy>Aundrea Georgatos</cp:lastModifiedBy>
  <cp:revision>14</cp:revision>
  <dcterms:created xsi:type="dcterms:W3CDTF">2017-03-20T03:07:15Z</dcterms:created>
  <dcterms:modified xsi:type="dcterms:W3CDTF">2018-02-01T18:16:33Z</dcterms:modified>
</cp:coreProperties>
</file>